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63" r:id="rId3"/>
    <p:sldId id="257" r:id="rId4"/>
    <p:sldId id="258" r:id="rId5"/>
    <p:sldId id="259" r:id="rId6"/>
    <p:sldId id="260" r:id="rId7"/>
    <p:sldId id="261" r:id="rId8"/>
    <p:sldId id="262" r:id="rId9"/>
  </p:sldIdLst>
  <p:sldSz cx="14630400" cy="8229600"/>
  <p:notesSz cx="8229600" cy="14630400"/>
  <p:embeddedFontLst>
    <p:embeddedFont>
      <p:font typeface="Calibri" panose="020F0502020204030204" pitchFamily="34" charset="0"/>
      <p:regular r:id="rId11"/>
      <p:bold r:id="rId12"/>
      <p:italic r:id="rId13"/>
      <p:boldItalic r:id="rId14"/>
    </p:embeddedFont>
    <p:embeddedFont>
      <p:font typeface="Instrument Sans Medium" panose="020B0604020202020204" charset="0"/>
      <p:regular r:id="rId15"/>
    </p:embeddedFont>
    <p:embeddedFont>
      <p:font typeface="Inter" panose="020B0604020202020204" charset="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1" d="100"/>
          <a:sy n="71"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8886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719"/>
          </a:solidFill>
          <a:ln/>
        </p:spPr>
      </p:sp>
      <p:sp>
        <p:nvSpPr>
          <p:cNvPr id="3" name="Shape 1"/>
          <p:cNvSpPr/>
          <p:nvPr/>
        </p:nvSpPr>
        <p:spPr>
          <a:xfrm>
            <a:off x="0" y="0"/>
            <a:ext cx="14630400" cy="8229600"/>
          </a:xfrm>
          <a:prstGeom prst="rect">
            <a:avLst/>
          </a:prstGeom>
          <a:solidFill>
            <a:srgbClr val="242429"/>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B07F6B9-F4E8-4FDD-BBDB-561827D4D8AE}"/>
              </a:ext>
            </a:extLst>
          </p:cNvPr>
          <p:cNvSpPr txBox="1"/>
          <p:nvPr userDrawn="1"/>
        </p:nvSpPr>
        <p:spPr>
          <a:xfrm rot="19815873">
            <a:off x="172122" y="3474720"/>
            <a:ext cx="14329186" cy="830997"/>
          </a:xfrm>
          <a:prstGeom prst="rect">
            <a:avLst/>
          </a:prstGeom>
          <a:noFill/>
        </p:spPr>
        <p:txBody>
          <a:bodyPr wrap="square" rtlCol="0">
            <a:spAutoFit/>
          </a:bodyPr>
          <a:lstStyle/>
          <a:p>
            <a:pPr algn="ctr"/>
            <a:r>
              <a:rPr lang="en-US" sz="4800" dirty="0" err="1">
                <a:solidFill>
                  <a:schemeClr val="bg1">
                    <a:lumMod val="75000"/>
                  </a:schemeClr>
                </a:solidFill>
              </a:rPr>
              <a:t>Nahin</a:t>
            </a:r>
            <a:endParaRPr lang="en-US" sz="4800" dirty="0">
              <a:solidFill>
                <a:schemeClr val="bg1">
                  <a:lumMod val="75000"/>
                </a:schemeClr>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914644"/>
            <a:ext cx="7556421" cy="1956435"/>
          </a:xfrm>
          <a:prstGeom prst="rect">
            <a:avLst/>
          </a:prstGeom>
          <a:noFill/>
          <a:ln/>
        </p:spPr>
        <p:txBody>
          <a:bodyPr wrap="square" lIns="0" tIns="0" rIns="0" bIns="0" rtlCol="0" anchor="t"/>
          <a:lstStyle/>
          <a:p>
            <a:pPr marL="0" indent="0">
              <a:lnSpc>
                <a:spcPts val="7700"/>
              </a:lnSpc>
              <a:buNone/>
            </a:pPr>
            <a:r>
              <a:rPr lang="en-US" sz="6150" dirty="0">
                <a:solidFill>
                  <a:srgbClr val="EFD5FA"/>
                </a:solidFill>
                <a:latin typeface="Instrument Sans Medium" pitchFamily="34" charset="0"/>
                <a:ea typeface="Instrument Sans Medium" pitchFamily="34" charset="-122"/>
                <a:cs typeface="Instrument Sans Medium" pitchFamily="34" charset="-120"/>
              </a:rPr>
              <a:t>My Favourite Hobbies</a:t>
            </a:r>
            <a:endParaRPr lang="en-US" sz="6150" dirty="0"/>
          </a:p>
        </p:txBody>
      </p:sp>
      <p:sp>
        <p:nvSpPr>
          <p:cNvPr id="4" name="Text 1"/>
          <p:cNvSpPr/>
          <p:nvPr/>
        </p:nvSpPr>
        <p:spPr>
          <a:xfrm>
            <a:off x="793790" y="4211241"/>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I have a diverse range of hobbies that bring me joy and fulfillment. From immersing myself in the pages of a good book to capturing stunning photographs on my travels, each hobby allows me to explore my passions and unwind.</a:t>
            </a:r>
            <a:endParaRPr lang="en-US" sz="1750" dirty="0"/>
          </a:p>
        </p:txBody>
      </p:sp>
      <p:sp>
        <p:nvSpPr>
          <p:cNvPr id="7" name="Text 3"/>
          <p:cNvSpPr/>
          <p:nvPr/>
        </p:nvSpPr>
        <p:spPr>
          <a:xfrm>
            <a:off x="1270040" y="5918002"/>
            <a:ext cx="2026682" cy="396835"/>
          </a:xfrm>
          <a:prstGeom prst="rect">
            <a:avLst/>
          </a:prstGeom>
          <a:noFill/>
          <a:ln/>
        </p:spPr>
        <p:txBody>
          <a:bodyPr wrap="none" lIns="0" tIns="0" rIns="0" bIns="0" rtlCol="0" anchor="t"/>
          <a:lstStyle/>
          <a:p>
            <a:pPr marL="0" indent="0" algn="l">
              <a:lnSpc>
                <a:spcPts val="3100"/>
              </a:lnSpc>
              <a:buNone/>
            </a:pPr>
            <a:r>
              <a:rPr lang="en-US" sz="2200" b="1" dirty="0">
                <a:solidFill>
                  <a:srgbClr val="C7CDD6"/>
                </a:solidFill>
                <a:latin typeface="Inter Bold" pitchFamily="34" charset="0"/>
                <a:ea typeface="Inter Bold" pitchFamily="34" charset="-122"/>
                <a:cs typeface="Inter Bold" pitchFamily="34" charset="-120"/>
              </a:rPr>
              <a:t>by Nahin Islam</a:t>
            </a:r>
            <a:endParaRPr lang="en-US" sz="22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68307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Introduce Myself</a:t>
            </a:r>
            <a:endParaRPr lang="en-US" sz="4450" dirty="0"/>
          </a:p>
        </p:txBody>
      </p:sp>
      <p:sp>
        <p:nvSpPr>
          <p:cNvPr id="4" name="Text 1"/>
          <p:cNvSpPr/>
          <p:nvPr/>
        </p:nvSpPr>
        <p:spPr>
          <a:xfrm>
            <a:off x="793790" y="3732014"/>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Hello! My name is [Your Name], and I'm excited to share my favorite hobbies with you. I'm a passionate and curious individual who loves to explore new interests and find ways to enrich my life. Each of my hobbies brings me joy and fulfillment in unique ways, and I'm always eager to learn and grow.</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444109"/>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Reading</a:t>
            </a:r>
            <a:endParaRPr lang="en-US" sz="4450" dirty="0"/>
          </a:p>
        </p:txBody>
      </p:sp>
      <p:sp>
        <p:nvSpPr>
          <p:cNvPr id="4" name="Shape 1"/>
          <p:cNvSpPr/>
          <p:nvPr/>
        </p:nvSpPr>
        <p:spPr>
          <a:xfrm>
            <a:off x="6280190" y="2493050"/>
            <a:ext cx="3664863" cy="2395657"/>
          </a:xfrm>
          <a:prstGeom prst="roundRect">
            <a:avLst>
              <a:gd name="adj" fmla="val 1420"/>
            </a:avLst>
          </a:prstGeom>
          <a:solidFill>
            <a:srgbClr val="434348"/>
          </a:solidFill>
          <a:ln/>
        </p:spPr>
      </p:sp>
      <p:sp>
        <p:nvSpPr>
          <p:cNvPr id="5" name="Text 2"/>
          <p:cNvSpPr/>
          <p:nvPr/>
        </p:nvSpPr>
        <p:spPr>
          <a:xfrm>
            <a:off x="6507004" y="271986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Escapism</a:t>
            </a:r>
            <a:endParaRPr lang="en-US" sz="2200" dirty="0"/>
          </a:p>
        </p:txBody>
      </p:sp>
      <p:sp>
        <p:nvSpPr>
          <p:cNvPr id="6" name="Text 3"/>
          <p:cNvSpPr/>
          <p:nvPr/>
        </p:nvSpPr>
        <p:spPr>
          <a:xfrm>
            <a:off x="6507004" y="3210282"/>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Reading transports me to new worlds, allowing me to step away from the stresses of daily life.</a:t>
            </a:r>
            <a:endParaRPr lang="en-US" sz="1750" dirty="0"/>
          </a:p>
        </p:txBody>
      </p:sp>
      <p:sp>
        <p:nvSpPr>
          <p:cNvPr id="7" name="Shape 4"/>
          <p:cNvSpPr/>
          <p:nvPr/>
        </p:nvSpPr>
        <p:spPr>
          <a:xfrm>
            <a:off x="10171867" y="2493050"/>
            <a:ext cx="3664863" cy="2395657"/>
          </a:xfrm>
          <a:prstGeom prst="roundRect">
            <a:avLst>
              <a:gd name="adj" fmla="val 1420"/>
            </a:avLst>
          </a:prstGeom>
          <a:solidFill>
            <a:srgbClr val="434348"/>
          </a:solidFill>
          <a:ln/>
        </p:spPr>
      </p:sp>
      <p:sp>
        <p:nvSpPr>
          <p:cNvPr id="8" name="Text 5"/>
          <p:cNvSpPr/>
          <p:nvPr/>
        </p:nvSpPr>
        <p:spPr>
          <a:xfrm>
            <a:off x="10398681" y="2719864"/>
            <a:ext cx="2934653" cy="354330"/>
          </a:xfrm>
          <a:prstGeom prst="rect">
            <a:avLst/>
          </a:prstGeom>
          <a:noFill/>
          <a:ln/>
        </p:spPr>
        <p:txBody>
          <a:bodyPr wrap="none" lIns="0" tIns="0" rIns="0" bIns="0" rtlCol="0" anchor="t"/>
          <a:lstStyle/>
          <a:p>
            <a:pPr marL="0" indent="0">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Knowledge Expansion</a:t>
            </a:r>
            <a:endParaRPr lang="en-US" sz="2200" dirty="0"/>
          </a:p>
        </p:txBody>
      </p:sp>
      <p:sp>
        <p:nvSpPr>
          <p:cNvPr id="9" name="Text 6"/>
          <p:cNvSpPr/>
          <p:nvPr/>
        </p:nvSpPr>
        <p:spPr>
          <a:xfrm>
            <a:off x="10398681" y="3210282"/>
            <a:ext cx="3211235" cy="1451610"/>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I love learning about different subjects and gaining new perspectives through the books I read.</a:t>
            </a:r>
            <a:endParaRPr lang="en-US" sz="1750" dirty="0"/>
          </a:p>
        </p:txBody>
      </p:sp>
      <p:sp>
        <p:nvSpPr>
          <p:cNvPr id="10" name="Shape 7"/>
          <p:cNvSpPr/>
          <p:nvPr/>
        </p:nvSpPr>
        <p:spPr>
          <a:xfrm>
            <a:off x="6280190" y="5115520"/>
            <a:ext cx="7556421" cy="1669852"/>
          </a:xfrm>
          <a:prstGeom prst="roundRect">
            <a:avLst>
              <a:gd name="adj" fmla="val 2038"/>
            </a:avLst>
          </a:prstGeom>
          <a:solidFill>
            <a:srgbClr val="434348"/>
          </a:solidFill>
          <a:ln/>
        </p:spPr>
      </p:sp>
      <p:sp>
        <p:nvSpPr>
          <p:cNvPr id="11" name="Text 8"/>
          <p:cNvSpPr/>
          <p:nvPr/>
        </p:nvSpPr>
        <p:spPr>
          <a:xfrm>
            <a:off x="6507004" y="5342334"/>
            <a:ext cx="2835235" cy="354330"/>
          </a:xfrm>
          <a:prstGeom prst="rect">
            <a:avLst/>
          </a:prstGeom>
          <a:noFill/>
          <a:ln/>
        </p:spPr>
        <p:txBody>
          <a:bodyPr wrap="none" lIns="0" tIns="0" rIns="0" bIns="0" rtlCol="0" anchor="t"/>
          <a:lstStyle/>
          <a:p>
            <a:pPr marL="0" indent="0">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Relaxation</a:t>
            </a:r>
            <a:endParaRPr lang="en-US" sz="2200" dirty="0"/>
          </a:p>
        </p:txBody>
      </p:sp>
      <p:sp>
        <p:nvSpPr>
          <p:cNvPr id="12" name="Text 9"/>
          <p:cNvSpPr/>
          <p:nvPr/>
        </p:nvSpPr>
        <p:spPr>
          <a:xfrm>
            <a:off x="6507004" y="5832753"/>
            <a:ext cx="7102793" cy="725805"/>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Curling up with a good book is one of my favorite ways to unwind and recharge.</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animBg="1"/>
      <p:bldP spid="9" grpId="0" animBg="1"/>
      <p:bldP spid="11" grpId="0" animBg="1"/>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539960"/>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Gardening</a:t>
            </a:r>
            <a:endParaRPr lang="en-US" sz="4450" dirty="0"/>
          </a:p>
        </p:txBody>
      </p:sp>
      <p:sp>
        <p:nvSpPr>
          <p:cNvPr id="3" name="Text 1"/>
          <p:cNvSpPr/>
          <p:nvPr/>
        </p:nvSpPr>
        <p:spPr>
          <a:xfrm>
            <a:off x="793790" y="3815715"/>
            <a:ext cx="2840236" cy="354330"/>
          </a:xfrm>
          <a:prstGeom prst="rect">
            <a:avLst/>
          </a:prstGeom>
          <a:noFill/>
          <a:ln/>
        </p:spPr>
        <p:txBody>
          <a:bodyPr wrap="none" lIns="0" tIns="0" rIns="0" bIns="0" rtlCol="0" anchor="t"/>
          <a:lstStyle/>
          <a:p>
            <a:pPr marL="0" indent="0">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Connection to Nature</a:t>
            </a:r>
            <a:endParaRPr lang="en-US" sz="2200" dirty="0"/>
          </a:p>
        </p:txBody>
      </p:sp>
      <p:sp>
        <p:nvSpPr>
          <p:cNvPr id="4" name="Text 2"/>
          <p:cNvSpPr/>
          <p:nvPr/>
        </p:nvSpPr>
        <p:spPr>
          <a:xfrm>
            <a:off x="793790"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Gardening allows me to connect with the natural world and appreciate the beauty of the outdoors.</a:t>
            </a:r>
            <a:endParaRPr lang="en-US" sz="1750" dirty="0"/>
          </a:p>
        </p:txBody>
      </p:sp>
      <p:sp>
        <p:nvSpPr>
          <p:cNvPr id="5" name="Text 3"/>
          <p:cNvSpPr/>
          <p:nvPr/>
        </p:nvSpPr>
        <p:spPr>
          <a:xfrm>
            <a:off x="5332928" y="3815715"/>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Stress Relief</a:t>
            </a:r>
            <a:endParaRPr lang="en-US" sz="2200" dirty="0"/>
          </a:p>
        </p:txBody>
      </p:sp>
      <p:sp>
        <p:nvSpPr>
          <p:cNvPr id="6" name="Text 4"/>
          <p:cNvSpPr/>
          <p:nvPr/>
        </p:nvSpPr>
        <p:spPr>
          <a:xfrm>
            <a:off x="5332928"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The physical act of gardening and tending to my plants is a calming and therapeutic experience.</a:t>
            </a:r>
            <a:endParaRPr lang="en-US" sz="1750" dirty="0"/>
          </a:p>
        </p:txBody>
      </p:sp>
      <p:sp>
        <p:nvSpPr>
          <p:cNvPr id="7" name="Text 5"/>
          <p:cNvSpPr/>
          <p:nvPr/>
        </p:nvSpPr>
        <p:spPr>
          <a:xfrm>
            <a:off x="9872067" y="3815715"/>
            <a:ext cx="3453527" cy="354330"/>
          </a:xfrm>
          <a:prstGeom prst="rect">
            <a:avLst/>
          </a:prstGeom>
          <a:noFill/>
          <a:ln/>
        </p:spPr>
        <p:txBody>
          <a:bodyPr wrap="none" lIns="0" tIns="0" rIns="0" bIns="0" rtlCol="0" anchor="t"/>
          <a:lstStyle/>
          <a:p>
            <a:pPr marL="0" indent="0">
              <a:lnSpc>
                <a:spcPts val="2750"/>
              </a:lnSpc>
              <a:buNone/>
            </a:pPr>
            <a:r>
              <a:rPr lang="en-US" sz="2200" dirty="0">
                <a:solidFill>
                  <a:srgbClr val="EFD5FA"/>
                </a:solidFill>
                <a:latin typeface="Instrument Sans Medium" pitchFamily="34" charset="0"/>
                <a:ea typeface="Instrument Sans Medium" pitchFamily="34" charset="-122"/>
                <a:cs typeface="Instrument Sans Medium" pitchFamily="34" charset="-120"/>
              </a:rPr>
              <a:t>Sense of Accomplishment</a:t>
            </a:r>
            <a:endParaRPr lang="en-US" sz="2200" dirty="0"/>
          </a:p>
        </p:txBody>
      </p:sp>
      <p:sp>
        <p:nvSpPr>
          <p:cNvPr id="8" name="Text 6"/>
          <p:cNvSpPr/>
          <p:nvPr/>
        </p:nvSpPr>
        <p:spPr>
          <a:xfrm>
            <a:off x="9872067" y="4396859"/>
            <a:ext cx="3978116"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Watching my garden grow and thrive fills me with a deep sense of pride and satisfaction.</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677228"/>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Traveling</a:t>
            </a:r>
            <a:endParaRPr lang="en-US" sz="4450" dirty="0"/>
          </a:p>
        </p:txBody>
      </p:sp>
      <p:sp>
        <p:nvSpPr>
          <p:cNvPr id="4" name="Shape 1"/>
          <p:cNvSpPr/>
          <p:nvPr/>
        </p:nvSpPr>
        <p:spPr>
          <a:xfrm>
            <a:off x="6605111" y="1726168"/>
            <a:ext cx="30480" cy="5826085"/>
          </a:xfrm>
          <a:prstGeom prst="roundRect">
            <a:avLst>
              <a:gd name="adj" fmla="val 111628"/>
            </a:avLst>
          </a:prstGeom>
          <a:solidFill>
            <a:srgbClr val="5C5C61"/>
          </a:solidFill>
          <a:ln/>
        </p:spPr>
      </p:sp>
      <p:sp>
        <p:nvSpPr>
          <p:cNvPr id="5" name="Shape 2"/>
          <p:cNvSpPr/>
          <p:nvPr/>
        </p:nvSpPr>
        <p:spPr>
          <a:xfrm>
            <a:off x="6845022" y="2221230"/>
            <a:ext cx="793790" cy="30480"/>
          </a:xfrm>
          <a:prstGeom prst="roundRect">
            <a:avLst>
              <a:gd name="adj" fmla="val 111628"/>
            </a:avLst>
          </a:prstGeom>
          <a:solidFill>
            <a:srgbClr val="5C5C61"/>
          </a:solidFill>
          <a:ln/>
        </p:spPr>
      </p:sp>
      <p:sp>
        <p:nvSpPr>
          <p:cNvPr id="6" name="Shape 3"/>
          <p:cNvSpPr/>
          <p:nvPr/>
        </p:nvSpPr>
        <p:spPr>
          <a:xfrm>
            <a:off x="6365200" y="1981319"/>
            <a:ext cx="510302" cy="510302"/>
          </a:xfrm>
          <a:prstGeom prst="roundRect">
            <a:avLst>
              <a:gd name="adj" fmla="val 6667"/>
            </a:avLst>
          </a:prstGeom>
          <a:solidFill>
            <a:srgbClr val="434348"/>
          </a:solidFill>
          <a:ln/>
        </p:spPr>
      </p:sp>
      <p:sp>
        <p:nvSpPr>
          <p:cNvPr id="7" name="Text 4"/>
          <p:cNvSpPr/>
          <p:nvPr/>
        </p:nvSpPr>
        <p:spPr>
          <a:xfrm>
            <a:off x="6554153" y="2066330"/>
            <a:ext cx="132398" cy="34028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1</a:t>
            </a:r>
            <a:endParaRPr lang="en-US" sz="2650" dirty="0"/>
          </a:p>
        </p:txBody>
      </p:sp>
      <p:sp>
        <p:nvSpPr>
          <p:cNvPr id="8" name="Text 5"/>
          <p:cNvSpPr/>
          <p:nvPr/>
        </p:nvSpPr>
        <p:spPr>
          <a:xfrm>
            <a:off x="7867888" y="1952982"/>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Exploration</a:t>
            </a:r>
            <a:endParaRPr lang="en-US" sz="2200" dirty="0"/>
          </a:p>
        </p:txBody>
      </p:sp>
      <p:sp>
        <p:nvSpPr>
          <p:cNvPr id="9" name="Text 6"/>
          <p:cNvSpPr/>
          <p:nvPr/>
        </p:nvSpPr>
        <p:spPr>
          <a:xfrm>
            <a:off x="7867888" y="2443401"/>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Traveling allows me to discover new places, cultures, and experiences that broaden my horizons.</a:t>
            </a:r>
            <a:endParaRPr lang="en-US" sz="1750" dirty="0"/>
          </a:p>
        </p:txBody>
      </p:sp>
      <p:sp>
        <p:nvSpPr>
          <p:cNvPr id="10" name="Shape 7"/>
          <p:cNvSpPr/>
          <p:nvPr/>
        </p:nvSpPr>
        <p:spPr>
          <a:xfrm>
            <a:off x="6845022" y="4117896"/>
            <a:ext cx="793790" cy="30480"/>
          </a:xfrm>
          <a:prstGeom prst="roundRect">
            <a:avLst>
              <a:gd name="adj" fmla="val 111628"/>
            </a:avLst>
          </a:prstGeom>
          <a:solidFill>
            <a:srgbClr val="5C5C61"/>
          </a:solidFill>
          <a:ln/>
        </p:spPr>
      </p:sp>
      <p:sp>
        <p:nvSpPr>
          <p:cNvPr id="11" name="Shape 8"/>
          <p:cNvSpPr/>
          <p:nvPr/>
        </p:nvSpPr>
        <p:spPr>
          <a:xfrm>
            <a:off x="6365200" y="3877985"/>
            <a:ext cx="510302" cy="510302"/>
          </a:xfrm>
          <a:prstGeom prst="roundRect">
            <a:avLst>
              <a:gd name="adj" fmla="val 6667"/>
            </a:avLst>
          </a:prstGeom>
          <a:solidFill>
            <a:srgbClr val="434348"/>
          </a:solidFill>
          <a:ln/>
        </p:spPr>
      </p:sp>
      <p:sp>
        <p:nvSpPr>
          <p:cNvPr id="12" name="Text 9"/>
          <p:cNvSpPr/>
          <p:nvPr/>
        </p:nvSpPr>
        <p:spPr>
          <a:xfrm>
            <a:off x="6526530" y="3962995"/>
            <a:ext cx="187523" cy="34028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2</a:t>
            </a:r>
            <a:endParaRPr lang="en-US" sz="2650" dirty="0"/>
          </a:p>
        </p:txBody>
      </p:sp>
      <p:sp>
        <p:nvSpPr>
          <p:cNvPr id="13" name="Text 10"/>
          <p:cNvSpPr/>
          <p:nvPr/>
        </p:nvSpPr>
        <p:spPr>
          <a:xfrm>
            <a:off x="7867888" y="384964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Adventure</a:t>
            </a:r>
            <a:endParaRPr lang="en-US" sz="2200" dirty="0"/>
          </a:p>
        </p:txBody>
      </p:sp>
      <p:sp>
        <p:nvSpPr>
          <p:cNvPr id="14" name="Text 11"/>
          <p:cNvSpPr/>
          <p:nvPr/>
        </p:nvSpPr>
        <p:spPr>
          <a:xfrm>
            <a:off x="7867888" y="4340066"/>
            <a:ext cx="5968722"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I love the thrill of venturing into the unknown and embracing the unexpected on my travels.</a:t>
            </a:r>
            <a:endParaRPr lang="en-US" sz="1750" dirty="0"/>
          </a:p>
        </p:txBody>
      </p:sp>
      <p:sp>
        <p:nvSpPr>
          <p:cNvPr id="15" name="Shape 12"/>
          <p:cNvSpPr/>
          <p:nvPr/>
        </p:nvSpPr>
        <p:spPr>
          <a:xfrm>
            <a:off x="6845022" y="6014561"/>
            <a:ext cx="793790" cy="30480"/>
          </a:xfrm>
          <a:prstGeom prst="roundRect">
            <a:avLst>
              <a:gd name="adj" fmla="val 111628"/>
            </a:avLst>
          </a:prstGeom>
          <a:solidFill>
            <a:srgbClr val="5C5C61"/>
          </a:solidFill>
          <a:ln/>
        </p:spPr>
      </p:sp>
      <p:sp>
        <p:nvSpPr>
          <p:cNvPr id="16" name="Shape 13"/>
          <p:cNvSpPr/>
          <p:nvPr/>
        </p:nvSpPr>
        <p:spPr>
          <a:xfrm>
            <a:off x="6365200" y="5774650"/>
            <a:ext cx="510302" cy="510302"/>
          </a:xfrm>
          <a:prstGeom prst="roundRect">
            <a:avLst>
              <a:gd name="adj" fmla="val 6667"/>
            </a:avLst>
          </a:prstGeom>
          <a:solidFill>
            <a:srgbClr val="434348"/>
          </a:solidFill>
          <a:ln/>
        </p:spPr>
      </p:sp>
      <p:sp>
        <p:nvSpPr>
          <p:cNvPr id="17" name="Text 14"/>
          <p:cNvSpPr/>
          <p:nvPr/>
        </p:nvSpPr>
        <p:spPr>
          <a:xfrm>
            <a:off x="6522125" y="5859661"/>
            <a:ext cx="196334" cy="340281"/>
          </a:xfrm>
          <a:prstGeom prst="rect">
            <a:avLst/>
          </a:prstGeom>
          <a:noFill/>
          <a:ln/>
        </p:spPr>
        <p:txBody>
          <a:bodyPr wrap="none" lIns="0" tIns="0" rIns="0" bIns="0" rtlCol="0" anchor="t"/>
          <a:lstStyle/>
          <a:p>
            <a:pPr marL="0" indent="0" algn="ctr">
              <a:lnSpc>
                <a:spcPts val="2650"/>
              </a:lnSpc>
              <a:buNone/>
            </a:pPr>
            <a:r>
              <a:rPr lang="en-US" sz="2650" dirty="0">
                <a:solidFill>
                  <a:srgbClr val="C7CDD6"/>
                </a:solidFill>
                <a:latin typeface="Instrument Sans Medium" pitchFamily="34" charset="0"/>
                <a:ea typeface="Instrument Sans Medium" pitchFamily="34" charset="-122"/>
                <a:cs typeface="Instrument Sans Medium" pitchFamily="34" charset="-120"/>
              </a:rPr>
              <a:t>3</a:t>
            </a:r>
            <a:endParaRPr lang="en-US" sz="2650" dirty="0"/>
          </a:p>
        </p:txBody>
      </p:sp>
      <p:sp>
        <p:nvSpPr>
          <p:cNvPr id="18" name="Text 15"/>
          <p:cNvSpPr/>
          <p:nvPr/>
        </p:nvSpPr>
        <p:spPr>
          <a:xfrm>
            <a:off x="7867888" y="574631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Personal Growth</a:t>
            </a:r>
            <a:endParaRPr lang="en-US" sz="2200" dirty="0"/>
          </a:p>
        </p:txBody>
      </p:sp>
      <p:sp>
        <p:nvSpPr>
          <p:cNvPr id="19" name="Text 16"/>
          <p:cNvSpPr/>
          <p:nvPr/>
        </p:nvSpPr>
        <p:spPr>
          <a:xfrm>
            <a:off x="7867888" y="6236732"/>
            <a:ext cx="5968722" cy="1088708"/>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Stepping out of my comfort zone and immersing myself in different environments helps me grow as an individual.</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fade">
                                      <p:cBhvr>
                                        <p:cTn id="43" dur="500"/>
                                        <p:tgtEl>
                                          <p:spTgt spid="14"/>
                                        </p:tgtEl>
                                      </p:cBhvr>
                                    </p:animEffect>
                                  </p:childTnLst>
                                </p:cTn>
                              </p:par>
                              <p:par>
                                <p:cTn id="44" presetID="10" presetClass="entr" presetSubtype="0" fill="hold" nodeType="withEffect">
                                  <p:stCondLst>
                                    <p:cond delay="0"/>
                                  </p:stCondLst>
                                  <p:childTnLst>
                                    <p:set>
                                      <p:cBhvr>
                                        <p:cTn id="45" dur="1" fill="hold">
                                          <p:stCondLst>
                                            <p:cond delay="0"/>
                                          </p:stCondLst>
                                        </p:cTn>
                                        <p:tgtEl>
                                          <p:spTgt spid="15"/>
                                        </p:tgtEl>
                                        <p:attrNameLst>
                                          <p:attrName>style.visibility</p:attrName>
                                        </p:attrNameLst>
                                      </p:cBhvr>
                                      <p:to>
                                        <p:strVal val="visible"/>
                                      </p:to>
                                    </p:set>
                                    <p:animEffect transition="in" filter="fade">
                                      <p:cBhvr>
                                        <p:cTn id="46" dur="500"/>
                                        <p:tgtEl>
                                          <p:spTgt spid="15"/>
                                        </p:tgtEl>
                                      </p:cBhvr>
                                    </p:animEffect>
                                  </p:childTnLst>
                                </p:cTn>
                              </p:par>
                              <p:par>
                                <p:cTn id="47" presetID="10" presetClass="entr" presetSubtype="0" fill="hold" nodeType="with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fade">
                                      <p:cBhvr>
                                        <p:cTn id="49" dur="500"/>
                                        <p:tgtEl>
                                          <p:spTgt spid="1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500"/>
                                        <p:tgtEl>
                                          <p:spTgt spid="1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fade">
                                      <p:cBhvr>
                                        <p:cTn id="55" dur="500"/>
                                        <p:tgtEl>
                                          <p:spTgt spid="18"/>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9"/>
                                        </p:tgtEl>
                                        <p:attrNameLst>
                                          <p:attrName>style.visibility</p:attrName>
                                        </p:attrNameLst>
                                      </p:cBhvr>
                                      <p:to>
                                        <p:strVal val="visible"/>
                                      </p:to>
                                    </p:set>
                                    <p:animEffect transition="in" filter="fade">
                                      <p:cBhvr>
                                        <p:cTn id="58"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P spid="9" grpId="0" animBg="1"/>
      <p:bldP spid="12" grpId="0" animBg="1"/>
      <p:bldP spid="13" grpId="0" animBg="1"/>
      <p:bldP spid="14" grpId="0" animBg="1"/>
      <p:bldP spid="17" grpId="0" animBg="1"/>
      <p:bldP spid="18" grpId="0" animBg="1"/>
      <p:bldP spid="19"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0445" y="551855"/>
            <a:ext cx="5003483" cy="625316"/>
          </a:xfrm>
          <a:prstGeom prst="rect">
            <a:avLst/>
          </a:prstGeom>
          <a:noFill/>
          <a:ln/>
        </p:spPr>
        <p:txBody>
          <a:bodyPr wrap="none" lIns="0" tIns="0" rIns="0" bIns="0" rtlCol="0" anchor="t"/>
          <a:lstStyle/>
          <a:p>
            <a:pPr marL="0" indent="0">
              <a:lnSpc>
                <a:spcPts val="4900"/>
              </a:lnSpc>
              <a:buNone/>
            </a:pPr>
            <a:r>
              <a:rPr lang="en-US" sz="3900" dirty="0">
                <a:solidFill>
                  <a:srgbClr val="EFD5FA"/>
                </a:solidFill>
                <a:latin typeface="Instrument Sans Medium" pitchFamily="34" charset="0"/>
                <a:ea typeface="Instrument Sans Medium" pitchFamily="34" charset="-122"/>
                <a:cs typeface="Instrument Sans Medium" pitchFamily="34" charset="-120"/>
              </a:rPr>
              <a:t>Photography</a:t>
            </a:r>
            <a:endParaRPr lang="en-US" sz="3900" dirty="0"/>
          </a:p>
        </p:txBody>
      </p:sp>
      <p:pic>
        <p:nvPicPr>
          <p:cNvPr id="4" name="Image 1" descr="preencoded.png"/>
          <p:cNvPicPr>
            <a:picLocks noChangeAspect="1"/>
          </p:cNvPicPr>
          <p:nvPr/>
        </p:nvPicPr>
        <p:blipFill>
          <a:blip r:embed="rId4"/>
          <a:stretch>
            <a:fillRect/>
          </a:stretch>
        </p:blipFill>
        <p:spPr>
          <a:xfrm>
            <a:off x="700445" y="1477328"/>
            <a:ext cx="500301" cy="500301"/>
          </a:xfrm>
          <a:prstGeom prst="rect">
            <a:avLst/>
          </a:prstGeom>
        </p:spPr>
      </p:pic>
      <p:sp>
        <p:nvSpPr>
          <p:cNvPr id="5" name="Text 1"/>
          <p:cNvSpPr/>
          <p:nvPr/>
        </p:nvSpPr>
        <p:spPr>
          <a:xfrm>
            <a:off x="700445" y="2177653"/>
            <a:ext cx="2501741" cy="312658"/>
          </a:xfrm>
          <a:prstGeom prst="rect">
            <a:avLst/>
          </a:prstGeom>
          <a:noFill/>
          <a:ln/>
        </p:spPr>
        <p:txBody>
          <a:bodyPr wrap="none" lIns="0" tIns="0" rIns="0" bIns="0" rtlCol="0" anchor="t"/>
          <a:lstStyle/>
          <a:p>
            <a:pPr marL="0" indent="0" algn="l">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Capturing Moments</a:t>
            </a:r>
            <a:endParaRPr lang="en-US" sz="1950" dirty="0"/>
          </a:p>
        </p:txBody>
      </p:sp>
      <p:sp>
        <p:nvSpPr>
          <p:cNvPr id="6" name="Text 2"/>
          <p:cNvSpPr/>
          <p:nvPr/>
        </p:nvSpPr>
        <p:spPr>
          <a:xfrm>
            <a:off x="700445" y="2610326"/>
            <a:ext cx="7743111" cy="640318"/>
          </a:xfrm>
          <a:prstGeom prst="rect">
            <a:avLst/>
          </a:prstGeom>
          <a:noFill/>
          <a:ln/>
        </p:spPr>
        <p:txBody>
          <a:bodyPr wrap="square" lIns="0" tIns="0" rIns="0" bIns="0" rtlCol="0" anchor="t"/>
          <a:lstStyle/>
          <a:p>
            <a:pPr marL="0" indent="0" algn="l">
              <a:lnSpc>
                <a:spcPts val="2500"/>
              </a:lnSpc>
              <a:buNone/>
            </a:pPr>
            <a:r>
              <a:rPr lang="en-US" sz="1550" dirty="0">
                <a:solidFill>
                  <a:srgbClr val="C7CDD6"/>
                </a:solidFill>
                <a:latin typeface="Inter" pitchFamily="34" charset="0"/>
                <a:ea typeface="Inter" pitchFamily="34" charset="-122"/>
                <a:cs typeface="Inter" pitchFamily="34" charset="-120"/>
              </a:rPr>
              <a:t>Photography allows me to freeze time and preserve memories that I can cherish forever.</a:t>
            </a:r>
            <a:endParaRPr lang="en-US" sz="1550" dirty="0"/>
          </a:p>
        </p:txBody>
      </p:sp>
      <p:pic>
        <p:nvPicPr>
          <p:cNvPr id="7" name="Image 2" descr="preencoded.png"/>
          <p:cNvPicPr>
            <a:picLocks noChangeAspect="1"/>
          </p:cNvPicPr>
          <p:nvPr/>
        </p:nvPicPr>
        <p:blipFill>
          <a:blip r:embed="rId5"/>
          <a:stretch>
            <a:fillRect/>
          </a:stretch>
        </p:blipFill>
        <p:spPr>
          <a:xfrm>
            <a:off x="700445" y="3850958"/>
            <a:ext cx="500301" cy="500301"/>
          </a:xfrm>
          <a:prstGeom prst="rect">
            <a:avLst/>
          </a:prstGeom>
        </p:spPr>
      </p:pic>
      <p:sp>
        <p:nvSpPr>
          <p:cNvPr id="8" name="Text 3"/>
          <p:cNvSpPr/>
          <p:nvPr/>
        </p:nvSpPr>
        <p:spPr>
          <a:xfrm>
            <a:off x="700445" y="4551283"/>
            <a:ext cx="2501741" cy="312658"/>
          </a:xfrm>
          <a:prstGeom prst="rect">
            <a:avLst/>
          </a:prstGeom>
          <a:noFill/>
          <a:ln/>
        </p:spPr>
        <p:txBody>
          <a:bodyPr wrap="none" lIns="0" tIns="0" rIns="0" bIns="0" rtlCol="0" anchor="t"/>
          <a:lstStyle/>
          <a:p>
            <a:pPr marL="0" indent="0" algn="l">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Artistic Expression</a:t>
            </a:r>
            <a:endParaRPr lang="en-US" sz="1950" dirty="0"/>
          </a:p>
        </p:txBody>
      </p:sp>
      <p:sp>
        <p:nvSpPr>
          <p:cNvPr id="9" name="Text 4"/>
          <p:cNvSpPr/>
          <p:nvPr/>
        </p:nvSpPr>
        <p:spPr>
          <a:xfrm>
            <a:off x="700445" y="4983956"/>
            <a:ext cx="7743111" cy="320159"/>
          </a:xfrm>
          <a:prstGeom prst="rect">
            <a:avLst/>
          </a:prstGeom>
          <a:noFill/>
          <a:ln/>
        </p:spPr>
        <p:txBody>
          <a:bodyPr wrap="none" lIns="0" tIns="0" rIns="0" bIns="0" rtlCol="0" anchor="t"/>
          <a:lstStyle/>
          <a:p>
            <a:pPr marL="0" indent="0" algn="l">
              <a:lnSpc>
                <a:spcPts val="2500"/>
              </a:lnSpc>
              <a:buNone/>
            </a:pPr>
            <a:r>
              <a:rPr lang="en-US" sz="1550" dirty="0">
                <a:solidFill>
                  <a:srgbClr val="C7CDD6"/>
                </a:solidFill>
                <a:latin typeface="Inter" pitchFamily="34" charset="0"/>
                <a:ea typeface="Inter" pitchFamily="34" charset="-122"/>
                <a:cs typeface="Inter" pitchFamily="34" charset="-120"/>
              </a:rPr>
              <a:t>I find joy in using my camera to artfully depict the world around me.</a:t>
            </a:r>
            <a:endParaRPr lang="en-US" sz="1550" dirty="0"/>
          </a:p>
        </p:txBody>
      </p:sp>
      <p:pic>
        <p:nvPicPr>
          <p:cNvPr id="10" name="Image 3" descr="preencoded.png"/>
          <p:cNvPicPr>
            <a:picLocks noChangeAspect="1"/>
          </p:cNvPicPr>
          <p:nvPr/>
        </p:nvPicPr>
        <p:blipFill>
          <a:blip r:embed="rId6"/>
          <a:stretch>
            <a:fillRect/>
          </a:stretch>
        </p:blipFill>
        <p:spPr>
          <a:xfrm>
            <a:off x="700445" y="5904428"/>
            <a:ext cx="500301" cy="500301"/>
          </a:xfrm>
          <a:prstGeom prst="rect">
            <a:avLst/>
          </a:prstGeom>
        </p:spPr>
      </p:pic>
      <p:sp>
        <p:nvSpPr>
          <p:cNvPr id="11" name="Text 5"/>
          <p:cNvSpPr/>
          <p:nvPr/>
        </p:nvSpPr>
        <p:spPr>
          <a:xfrm>
            <a:off x="700445" y="6604754"/>
            <a:ext cx="2501741" cy="312658"/>
          </a:xfrm>
          <a:prstGeom prst="rect">
            <a:avLst/>
          </a:prstGeom>
          <a:noFill/>
          <a:ln/>
        </p:spPr>
        <p:txBody>
          <a:bodyPr wrap="none" lIns="0" tIns="0" rIns="0" bIns="0" rtlCol="0" anchor="t"/>
          <a:lstStyle/>
          <a:p>
            <a:pPr marL="0" indent="0" algn="l">
              <a:lnSpc>
                <a:spcPts val="2450"/>
              </a:lnSpc>
              <a:buNone/>
            </a:pPr>
            <a:r>
              <a:rPr lang="en-US" sz="1950" dirty="0">
                <a:solidFill>
                  <a:srgbClr val="C7CDD6"/>
                </a:solidFill>
                <a:latin typeface="Instrument Sans Medium" pitchFamily="34" charset="0"/>
                <a:ea typeface="Instrument Sans Medium" pitchFamily="34" charset="-122"/>
                <a:cs typeface="Instrument Sans Medium" pitchFamily="34" charset="-120"/>
              </a:rPr>
              <a:t>Appreciating Beauty</a:t>
            </a:r>
            <a:endParaRPr lang="en-US" sz="1950" dirty="0"/>
          </a:p>
        </p:txBody>
      </p:sp>
      <p:sp>
        <p:nvSpPr>
          <p:cNvPr id="12" name="Text 6"/>
          <p:cNvSpPr/>
          <p:nvPr/>
        </p:nvSpPr>
        <p:spPr>
          <a:xfrm>
            <a:off x="700445" y="7037427"/>
            <a:ext cx="7743111" cy="640318"/>
          </a:xfrm>
          <a:prstGeom prst="rect">
            <a:avLst/>
          </a:prstGeom>
          <a:noFill/>
          <a:ln/>
        </p:spPr>
        <p:txBody>
          <a:bodyPr wrap="square" lIns="0" tIns="0" rIns="0" bIns="0" rtlCol="0" anchor="t"/>
          <a:lstStyle/>
          <a:p>
            <a:pPr marL="0" indent="0" algn="l">
              <a:lnSpc>
                <a:spcPts val="2500"/>
              </a:lnSpc>
              <a:buNone/>
            </a:pPr>
            <a:r>
              <a:rPr lang="en-US" sz="1550" dirty="0">
                <a:solidFill>
                  <a:srgbClr val="C7CDD6"/>
                </a:solidFill>
                <a:latin typeface="Inter" pitchFamily="34" charset="0"/>
                <a:ea typeface="Inter" pitchFamily="34" charset="-122"/>
                <a:cs typeface="Inter" pitchFamily="34" charset="-120"/>
              </a:rPr>
              <a:t>Photography helps me to slow down and truly appreciate the beauty of my surroundings.</a:t>
            </a:r>
            <a:endParaRPr lang="en-US" sz="15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animBg="1"/>
      <p:bldP spid="9" grpId="0" animBg="1"/>
      <p:bldP spid="11" grpId="0" animBg="1"/>
      <p:bldP spid="1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868561"/>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Journaling</a:t>
            </a:r>
            <a:endParaRPr lang="en-US" sz="4450" dirty="0"/>
          </a:p>
        </p:txBody>
      </p:sp>
      <p:pic>
        <p:nvPicPr>
          <p:cNvPr id="4" name="Image 1" descr="preencoded.png"/>
          <p:cNvPicPr>
            <a:picLocks noChangeAspect="1"/>
          </p:cNvPicPr>
          <p:nvPr/>
        </p:nvPicPr>
        <p:blipFill>
          <a:blip r:embed="rId4"/>
          <a:stretch>
            <a:fillRect/>
          </a:stretch>
        </p:blipFill>
        <p:spPr>
          <a:xfrm>
            <a:off x="793790" y="1917502"/>
            <a:ext cx="1134070" cy="1814513"/>
          </a:xfrm>
          <a:prstGeom prst="rect">
            <a:avLst/>
          </a:prstGeom>
        </p:spPr>
      </p:pic>
      <p:sp>
        <p:nvSpPr>
          <p:cNvPr id="5" name="Text 1"/>
          <p:cNvSpPr/>
          <p:nvPr/>
        </p:nvSpPr>
        <p:spPr>
          <a:xfrm>
            <a:off x="2268022" y="214431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Reflection</a:t>
            </a:r>
            <a:endParaRPr lang="en-US" sz="2200" dirty="0"/>
          </a:p>
        </p:txBody>
      </p:sp>
      <p:sp>
        <p:nvSpPr>
          <p:cNvPr id="6" name="Text 2"/>
          <p:cNvSpPr/>
          <p:nvPr/>
        </p:nvSpPr>
        <p:spPr>
          <a:xfrm>
            <a:off x="2268022" y="2634734"/>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Journaling allows me to reflect on my thoughts, emotions, and experiences, fostering self-awareness.</a:t>
            </a:r>
            <a:endParaRPr lang="en-US" sz="1750" dirty="0"/>
          </a:p>
        </p:txBody>
      </p:sp>
      <p:pic>
        <p:nvPicPr>
          <p:cNvPr id="7" name="Image 2" descr="preencoded.png"/>
          <p:cNvPicPr>
            <a:picLocks noChangeAspect="1"/>
          </p:cNvPicPr>
          <p:nvPr/>
        </p:nvPicPr>
        <p:blipFill>
          <a:blip r:embed="rId5"/>
          <a:stretch>
            <a:fillRect/>
          </a:stretch>
        </p:blipFill>
        <p:spPr>
          <a:xfrm>
            <a:off x="793790" y="3732014"/>
            <a:ext cx="1134070" cy="1814513"/>
          </a:xfrm>
          <a:prstGeom prst="rect">
            <a:avLst/>
          </a:prstGeom>
        </p:spPr>
      </p:pic>
      <p:sp>
        <p:nvSpPr>
          <p:cNvPr id="8" name="Text 3"/>
          <p:cNvSpPr/>
          <p:nvPr/>
        </p:nvSpPr>
        <p:spPr>
          <a:xfrm>
            <a:off x="2268022" y="395882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Self-Expression</a:t>
            </a:r>
            <a:endParaRPr lang="en-US" sz="2200" dirty="0"/>
          </a:p>
        </p:txBody>
      </p:sp>
      <p:sp>
        <p:nvSpPr>
          <p:cNvPr id="9" name="Text 4"/>
          <p:cNvSpPr/>
          <p:nvPr/>
        </p:nvSpPr>
        <p:spPr>
          <a:xfrm>
            <a:off x="2268022" y="4449247"/>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Writing in my journal is a therapeutic outlet for me to express myself freely.</a:t>
            </a:r>
            <a:endParaRPr lang="en-US" sz="1750" dirty="0"/>
          </a:p>
        </p:txBody>
      </p:sp>
      <p:pic>
        <p:nvPicPr>
          <p:cNvPr id="10" name="Image 3" descr="preencoded.png"/>
          <p:cNvPicPr>
            <a:picLocks noChangeAspect="1"/>
          </p:cNvPicPr>
          <p:nvPr/>
        </p:nvPicPr>
        <p:blipFill>
          <a:blip r:embed="rId6"/>
          <a:stretch>
            <a:fillRect/>
          </a:stretch>
        </p:blipFill>
        <p:spPr>
          <a:xfrm>
            <a:off x="793790" y="5546527"/>
            <a:ext cx="1134070" cy="1814513"/>
          </a:xfrm>
          <a:prstGeom prst="rect">
            <a:avLst/>
          </a:prstGeom>
        </p:spPr>
      </p:pic>
      <p:sp>
        <p:nvSpPr>
          <p:cNvPr id="11" name="Text 5"/>
          <p:cNvSpPr/>
          <p:nvPr/>
        </p:nvSpPr>
        <p:spPr>
          <a:xfrm>
            <a:off x="2268022" y="5773341"/>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C7CDD6"/>
                </a:solidFill>
                <a:latin typeface="Instrument Sans Medium" pitchFamily="34" charset="0"/>
                <a:ea typeface="Instrument Sans Medium" pitchFamily="34" charset="-122"/>
                <a:cs typeface="Instrument Sans Medium" pitchFamily="34" charset="-120"/>
              </a:rPr>
              <a:t>Personal Growth</a:t>
            </a:r>
            <a:endParaRPr lang="en-US" sz="2200" dirty="0"/>
          </a:p>
        </p:txBody>
      </p:sp>
      <p:sp>
        <p:nvSpPr>
          <p:cNvPr id="12" name="Text 6"/>
          <p:cNvSpPr/>
          <p:nvPr/>
        </p:nvSpPr>
        <p:spPr>
          <a:xfrm>
            <a:off x="2268022" y="6263759"/>
            <a:ext cx="6082189" cy="725805"/>
          </a:xfrm>
          <a:prstGeom prst="rect">
            <a:avLst/>
          </a:prstGeom>
          <a:noFill/>
          <a:ln/>
        </p:spPr>
        <p:txBody>
          <a:bodyPr wrap="square" lIns="0" tIns="0" rIns="0" bIns="0" rtlCol="0" anchor="t"/>
          <a:lstStyle/>
          <a:p>
            <a:pPr marL="0" indent="0" algn="l">
              <a:lnSpc>
                <a:spcPts val="2850"/>
              </a:lnSpc>
              <a:buNone/>
            </a:pPr>
            <a:r>
              <a:rPr lang="en-US" sz="1750" dirty="0">
                <a:solidFill>
                  <a:srgbClr val="C7CDD6"/>
                </a:solidFill>
                <a:latin typeface="Inter" pitchFamily="34" charset="0"/>
                <a:ea typeface="Inter" pitchFamily="34" charset="-122"/>
                <a:cs typeface="Inter" pitchFamily="34" charset="-120"/>
              </a:rPr>
              <a:t>Keeping a journal helps me track my progress and identify areas for personal development.</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fade">
                                      <p:cBhvr>
                                        <p:cTn id="24" dur="500"/>
                                        <p:tgtEl>
                                          <p:spTgt spid="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fade">
                                      <p:cBhvr>
                                        <p:cTn id="30" dur="500"/>
                                        <p:tgtEl>
                                          <p:spTgt spid="9"/>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animEffect transition="in" filter="fade">
                                      <p:cBhvr>
                                        <p:cTn id="41"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6" grpId="0" animBg="1"/>
      <p:bldP spid="8" grpId="0" animBg="1"/>
      <p:bldP spid="9" grpId="0" animBg="1"/>
      <p:bldP spid="11"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518523"/>
            <a:ext cx="5670590" cy="708779"/>
          </a:xfrm>
          <a:prstGeom prst="rect">
            <a:avLst/>
          </a:prstGeom>
          <a:noFill/>
          <a:ln/>
        </p:spPr>
        <p:txBody>
          <a:bodyPr wrap="none" lIns="0" tIns="0" rIns="0" bIns="0" rtlCol="0" anchor="t"/>
          <a:lstStyle/>
          <a:p>
            <a:pPr marL="0" indent="0">
              <a:lnSpc>
                <a:spcPts val="5550"/>
              </a:lnSpc>
              <a:buNone/>
            </a:pPr>
            <a:r>
              <a:rPr lang="en-US" sz="4450" dirty="0">
                <a:solidFill>
                  <a:srgbClr val="EFD5FA"/>
                </a:solidFill>
                <a:latin typeface="Instrument Sans Medium" pitchFamily="34" charset="0"/>
                <a:ea typeface="Instrument Sans Medium" pitchFamily="34" charset="-122"/>
                <a:cs typeface="Instrument Sans Medium" pitchFamily="34" charset="-120"/>
              </a:rPr>
              <a:t>Cooking</a:t>
            </a:r>
            <a:endParaRPr lang="en-US" sz="4450" dirty="0"/>
          </a:p>
        </p:txBody>
      </p:sp>
      <p:sp>
        <p:nvSpPr>
          <p:cNvPr id="4" name="Shape 1"/>
          <p:cNvSpPr/>
          <p:nvPr/>
        </p:nvSpPr>
        <p:spPr>
          <a:xfrm>
            <a:off x="6280190" y="2567464"/>
            <a:ext cx="7556421" cy="4143613"/>
          </a:xfrm>
          <a:prstGeom prst="roundRect">
            <a:avLst>
              <a:gd name="adj" fmla="val 821"/>
            </a:avLst>
          </a:prstGeom>
          <a:noFill/>
          <a:ln w="7620">
            <a:solidFill>
              <a:srgbClr val="FFFFFF">
                <a:alpha val="24000"/>
              </a:srgbClr>
            </a:solidFill>
            <a:prstDash val="solid"/>
          </a:ln>
        </p:spPr>
      </p:sp>
      <p:sp>
        <p:nvSpPr>
          <p:cNvPr id="5" name="Shape 2"/>
          <p:cNvSpPr/>
          <p:nvPr/>
        </p:nvSpPr>
        <p:spPr>
          <a:xfrm>
            <a:off x="6287810" y="2575084"/>
            <a:ext cx="7541181" cy="1376124"/>
          </a:xfrm>
          <a:prstGeom prst="rect">
            <a:avLst/>
          </a:prstGeom>
          <a:solidFill>
            <a:srgbClr val="FFFFFF">
              <a:alpha val="4000"/>
            </a:srgbClr>
          </a:solidFill>
          <a:ln/>
        </p:spPr>
      </p:sp>
      <p:sp>
        <p:nvSpPr>
          <p:cNvPr id="6" name="Text 3"/>
          <p:cNvSpPr/>
          <p:nvPr/>
        </p:nvSpPr>
        <p:spPr>
          <a:xfrm>
            <a:off x="6514624" y="2718792"/>
            <a:ext cx="3313152" cy="362903"/>
          </a:xfrm>
          <a:prstGeom prst="rect">
            <a:avLst/>
          </a:prstGeom>
          <a:noFill/>
          <a:ln/>
        </p:spPr>
        <p:txBody>
          <a:bodyPr wrap="non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Creativity</a:t>
            </a:r>
            <a:endParaRPr lang="en-US" sz="1750" dirty="0"/>
          </a:p>
        </p:txBody>
      </p:sp>
      <p:sp>
        <p:nvSpPr>
          <p:cNvPr id="7" name="Text 4"/>
          <p:cNvSpPr/>
          <p:nvPr/>
        </p:nvSpPr>
        <p:spPr>
          <a:xfrm>
            <a:off x="10289024" y="2718792"/>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Cooking allows me to unleash my creativity by experimenting with new recipes and flavors.</a:t>
            </a:r>
            <a:endParaRPr lang="en-US" sz="1750" dirty="0"/>
          </a:p>
        </p:txBody>
      </p:sp>
      <p:sp>
        <p:nvSpPr>
          <p:cNvPr id="8" name="Shape 5"/>
          <p:cNvSpPr/>
          <p:nvPr/>
        </p:nvSpPr>
        <p:spPr>
          <a:xfrm>
            <a:off x="6287810" y="3951208"/>
            <a:ext cx="7541181" cy="1376124"/>
          </a:xfrm>
          <a:prstGeom prst="rect">
            <a:avLst/>
          </a:prstGeom>
          <a:solidFill>
            <a:srgbClr val="000000">
              <a:alpha val="4000"/>
            </a:srgbClr>
          </a:solidFill>
          <a:ln/>
        </p:spPr>
      </p:sp>
      <p:sp>
        <p:nvSpPr>
          <p:cNvPr id="9" name="Text 6"/>
          <p:cNvSpPr/>
          <p:nvPr/>
        </p:nvSpPr>
        <p:spPr>
          <a:xfrm>
            <a:off x="6514624" y="4094917"/>
            <a:ext cx="3313152" cy="362903"/>
          </a:xfrm>
          <a:prstGeom prst="rect">
            <a:avLst/>
          </a:prstGeom>
          <a:noFill/>
          <a:ln/>
        </p:spPr>
        <p:txBody>
          <a:bodyPr wrap="non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Mindfulness</a:t>
            </a:r>
            <a:endParaRPr lang="en-US" sz="1750" dirty="0"/>
          </a:p>
        </p:txBody>
      </p:sp>
      <p:sp>
        <p:nvSpPr>
          <p:cNvPr id="10" name="Text 7"/>
          <p:cNvSpPr/>
          <p:nvPr/>
        </p:nvSpPr>
        <p:spPr>
          <a:xfrm>
            <a:off x="10289024" y="4094917"/>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The act of chopping, stirring, and assembling a meal helps me stay present and focused.</a:t>
            </a:r>
            <a:endParaRPr lang="en-US" sz="1750" dirty="0"/>
          </a:p>
        </p:txBody>
      </p:sp>
      <p:sp>
        <p:nvSpPr>
          <p:cNvPr id="11" name="Shape 8"/>
          <p:cNvSpPr/>
          <p:nvPr/>
        </p:nvSpPr>
        <p:spPr>
          <a:xfrm>
            <a:off x="6287810" y="5327332"/>
            <a:ext cx="7541181" cy="1376124"/>
          </a:xfrm>
          <a:prstGeom prst="rect">
            <a:avLst/>
          </a:prstGeom>
          <a:solidFill>
            <a:srgbClr val="FFFFFF">
              <a:alpha val="4000"/>
            </a:srgbClr>
          </a:solidFill>
          <a:ln/>
        </p:spPr>
      </p:sp>
      <p:sp>
        <p:nvSpPr>
          <p:cNvPr id="12" name="Text 9"/>
          <p:cNvSpPr/>
          <p:nvPr/>
        </p:nvSpPr>
        <p:spPr>
          <a:xfrm>
            <a:off x="6514624" y="5471041"/>
            <a:ext cx="3313152" cy="362903"/>
          </a:xfrm>
          <a:prstGeom prst="rect">
            <a:avLst/>
          </a:prstGeom>
          <a:noFill/>
          <a:ln/>
        </p:spPr>
        <p:txBody>
          <a:bodyPr wrap="non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Nourishment</a:t>
            </a:r>
            <a:endParaRPr lang="en-US" sz="1750" dirty="0"/>
          </a:p>
        </p:txBody>
      </p:sp>
      <p:sp>
        <p:nvSpPr>
          <p:cNvPr id="13" name="Text 10"/>
          <p:cNvSpPr/>
          <p:nvPr/>
        </p:nvSpPr>
        <p:spPr>
          <a:xfrm>
            <a:off x="10289024" y="5471041"/>
            <a:ext cx="3313152" cy="1088708"/>
          </a:xfrm>
          <a:prstGeom prst="rect">
            <a:avLst/>
          </a:prstGeom>
          <a:noFill/>
          <a:ln/>
        </p:spPr>
        <p:txBody>
          <a:bodyPr wrap="square" lIns="0" tIns="0" rIns="0" bIns="0" rtlCol="0" anchor="t"/>
          <a:lstStyle/>
          <a:p>
            <a:pPr marL="0" indent="0">
              <a:lnSpc>
                <a:spcPts val="2850"/>
              </a:lnSpc>
              <a:buNone/>
            </a:pPr>
            <a:r>
              <a:rPr lang="en-US" sz="1750" dirty="0">
                <a:solidFill>
                  <a:srgbClr val="C7CDD6"/>
                </a:solidFill>
                <a:latin typeface="Inter" pitchFamily="34" charset="0"/>
                <a:ea typeface="Inter" pitchFamily="34" charset="-122"/>
                <a:cs typeface="Inter" pitchFamily="34" charset="-120"/>
              </a:rPr>
              <a:t>I find joy in preparing healthy, delicious meals that nourish both my body and soul.</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fade">
                                      <p:cBhvr>
                                        <p:cTn id="19" dur="500"/>
                                        <p:tgtEl>
                                          <p:spTgt spid="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par>
                                <p:cTn id="23" presetID="10"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500"/>
                                        <p:tgtEl>
                                          <p:spTgt spid="10"/>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3"/>
                                        </p:tgtEl>
                                        <p:attrNameLst>
                                          <p:attrName>style.visibility</p:attrName>
                                        </p:attrNameLst>
                                      </p:cBhvr>
                                      <p:to>
                                        <p:strVal val="visible"/>
                                      </p:to>
                                    </p:set>
                                    <p:animEffect transition="in" filter="fade">
                                      <p:cBhvr>
                                        <p:cTn id="4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animBg="1"/>
      <p:bldP spid="7" grpId="0" animBg="1"/>
      <p:bldP spid="9" grpId="0" animBg="1"/>
      <p:bldP spid="10" grpId="0" animBg="1"/>
      <p:bldP spid="12" grpId="0" animBg="1"/>
      <p:bldP spid="13"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TotalTime>
  <Words>457</Words>
  <Application>Microsoft Office PowerPoint</Application>
  <PresentationFormat>Custom</PresentationFormat>
  <Paragraphs>58</Paragraphs>
  <Slides>8</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Inter</vt:lpstr>
      <vt:lpstr>Calibri</vt:lpstr>
      <vt:lpstr>Instrument Sans Medium</vt:lpstr>
      <vt:lpstr>Arial</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fahmida lily</cp:lastModifiedBy>
  <cp:revision>2</cp:revision>
  <dcterms:created xsi:type="dcterms:W3CDTF">2024-10-05T05:34:47Z</dcterms:created>
  <dcterms:modified xsi:type="dcterms:W3CDTF">2024-10-05T06:10:40Z</dcterms:modified>
</cp:coreProperties>
</file>